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4"/>
  </p:sldMasterIdLst>
  <p:notesMasterIdLst>
    <p:notesMasterId r:id="rId20"/>
  </p:notesMasterIdLst>
  <p:sldIdLst>
    <p:sldId id="269" r:id="rId5"/>
    <p:sldId id="272" r:id="rId6"/>
    <p:sldId id="270" r:id="rId7"/>
    <p:sldId id="268" r:id="rId8"/>
    <p:sldId id="257" r:id="rId9"/>
    <p:sldId id="258" r:id="rId10"/>
    <p:sldId id="259" r:id="rId11"/>
    <p:sldId id="260" r:id="rId12"/>
    <p:sldId id="261" r:id="rId13"/>
    <p:sldId id="262" r:id="rId14"/>
    <p:sldId id="263" r:id="rId15"/>
    <p:sldId id="264" r:id="rId16"/>
    <p:sldId id="265" r:id="rId17"/>
    <p:sldId id="266" r:id="rId18"/>
    <p:sldId id="271" r:id="rId1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29B049D-D8B6-46DE-86CC-6DF63CFEB953}" type="datetimeFigureOut">
              <a:rPr lang="he-IL" smtClean="0"/>
              <a:pPr/>
              <a:t>ד'/אייר/תשע"ט</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FBCA977-6448-4C5C-B681-0246E030506C}" type="slidenum">
              <a:rPr lang="he-IL" smtClean="0"/>
              <a:pPr/>
              <a:t>‹#›</a:t>
            </a:fld>
            <a:endParaRPr lang="he-IL"/>
          </a:p>
        </p:txBody>
      </p:sp>
    </p:spTree>
    <p:extLst>
      <p:ext uri="{BB962C8B-B14F-4D97-AF65-F5344CB8AC3E}">
        <p14:creationId xmlns:p14="http://schemas.microsoft.com/office/powerpoint/2010/main" xmlns="" val="220653217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BFBCA977-6448-4C5C-B681-0246E030506C}" type="slidenum">
              <a:rPr lang="he-IL" smtClean="0"/>
              <a:pPr/>
              <a:t>12</a:t>
            </a:fld>
            <a:endParaRPr lang="he-IL"/>
          </a:p>
        </p:txBody>
      </p:sp>
    </p:spTree>
    <p:extLst>
      <p:ext uri="{BB962C8B-B14F-4D97-AF65-F5344CB8AC3E}">
        <p14:creationId xmlns:p14="http://schemas.microsoft.com/office/powerpoint/2010/main" xmlns="" val="1694017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8" name="Footer Placeholder 7"/>
          <p:cNvSpPr>
            <a:spLocks noGrp="1"/>
          </p:cNvSpPr>
          <p:nvPr>
            <p:ph type="ftr" sz="quarter" idx="11"/>
          </p:nvPr>
        </p:nvSpPr>
        <p:spPr/>
        <p:txBody>
          <a:bodyPr/>
          <a:lstStyle>
            <a:extLst/>
          </a:lstStyle>
          <a:p>
            <a:endParaRPr lang="he-IL"/>
          </a:p>
        </p:txBody>
      </p:sp>
      <p:sp>
        <p:nvSpPr>
          <p:cNvPr id="11" name="Slide Number Placeholder 10"/>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5" name="Footer Placeholder 4"/>
          <p:cNvSpPr>
            <a:spLocks noGrp="1"/>
          </p:cNvSpPr>
          <p:nvPr>
            <p:ph type="ftr" sz="quarter" idx="11"/>
          </p:nvPr>
        </p:nvSpPr>
        <p:spPr/>
        <p:txBody>
          <a:bodyPr/>
          <a:lstStyle>
            <a:extLst/>
          </a:lstStyle>
          <a:p>
            <a:endParaRPr lang="he-IL"/>
          </a:p>
        </p:txBody>
      </p:sp>
      <p:sp>
        <p:nvSpPr>
          <p:cNvPr id="6" name="Slide Number Placeholder 5"/>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8" name="Footer Placeholder 7"/>
          <p:cNvSpPr>
            <a:spLocks noGrp="1"/>
          </p:cNvSpPr>
          <p:nvPr>
            <p:ph type="ftr" sz="quarter" idx="11"/>
          </p:nvPr>
        </p:nvSpPr>
        <p:spPr/>
        <p:txBody>
          <a:bodyPr/>
          <a:lstStyle>
            <a:extLst/>
          </a:lstStyle>
          <a:p>
            <a:endParaRPr lang="he-IL"/>
          </a:p>
        </p:txBody>
      </p:sp>
      <p:sp>
        <p:nvSpPr>
          <p:cNvPr id="9" name="Slide Number Placeholder 8"/>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4" name="Footer Placeholder 3"/>
          <p:cNvSpPr>
            <a:spLocks noGrp="1"/>
          </p:cNvSpPr>
          <p:nvPr>
            <p:ph type="ftr" sz="quarter" idx="11"/>
          </p:nvPr>
        </p:nvSpPr>
        <p:spPr/>
        <p:txBody>
          <a:bodyPr/>
          <a:lstStyle>
            <a:extLst/>
          </a:lstStyle>
          <a:p>
            <a:endParaRPr lang="he-IL"/>
          </a:p>
        </p:txBody>
      </p:sp>
      <p:sp>
        <p:nvSpPr>
          <p:cNvPr id="5" name="Slide Number Placeholder 4"/>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3" name="Footer Placeholder 2"/>
          <p:cNvSpPr>
            <a:spLocks noGrp="1"/>
          </p:cNvSpPr>
          <p:nvPr>
            <p:ph type="ftr" sz="quarter" idx="11"/>
          </p:nvPr>
        </p:nvSpPr>
        <p:spPr/>
        <p:txBody>
          <a:bodyPr/>
          <a:lstStyle>
            <a:extLst/>
          </a:lstStyle>
          <a:p>
            <a:endParaRPr lang="he-IL"/>
          </a:p>
        </p:txBody>
      </p:sp>
      <p:sp>
        <p:nvSpPr>
          <p:cNvPr id="4" name="Slide Number Placeholder 3"/>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6D2E5CEF-AF80-48AD-AC78-B14CD8C83286}"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1E199B-1B2E-4126-9C8A-A35E62DDE546}" type="datetimeFigureOut">
              <a:rPr lang="he-IL" smtClean="0"/>
              <a:pPr/>
              <a:t>ד'/אייר/תשע"ט</a:t>
            </a:fld>
            <a:endParaRPr lang="he-IL"/>
          </a:p>
        </p:txBody>
      </p:sp>
      <p:sp>
        <p:nvSpPr>
          <p:cNvPr id="6" name="Footer Placeholder 5"/>
          <p:cNvSpPr>
            <a:spLocks noGrp="1"/>
          </p:cNvSpPr>
          <p:nvPr>
            <p:ph type="ftr" sz="quarter" idx="11"/>
          </p:nvPr>
        </p:nvSpPr>
        <p:spPr/>
        <p:txBody>
          <a:bodyPr/>
          <a:lstStyle>
            <a:extLst/>
          </a:lstStyle>
          <a:p>
            <a:endParaRPr lang="he-IL"/>
          </a:p>
        </p:txBody>
      </p:sp>
      <p:sp>
        <p:nvSpPr>
          <p:cNvPr id="7" name="Slide Number Placeholder 6"/>
          <p:cNvSpPr>
            <a:spLocks noGrp="1"/>
          </p:cNvSpPr>
          <p:nvPr>
            <p:ph type="sldNum" sz="quarter" idx="12"/>
          </p:nvPr>
        </p:nvSpPr>
        <p:spPr/>
        <p:txBody>
          <a:bodyPr/>
          <a:lstStyle>
            <a:extLst/>
          </a:lstStyle>
          <a:p>
            <a:fld id="{6D2E5CEF-AF80-48AD-AC78-B14CD8C83286}" type="slidenum">
              <a:rPr lang="he-IL" smtClean="0"/>
              <a:pPr/>
              <a:t>‹#›</a:t>
            </a:fld>
            <a:endParaRPr lang="he-IL"/>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1E199B-1B2E-4126-9C8A-A35E62DDE546}" type="datetimeFigureOut">
              <a:rPr lang="he-IL" smtClean="0"/>
              <a:pPr/>
              <a:t>ד'/אייר/תשע"ט</a:t>
            </a:fld>
            <a:endParaRPr lang="he-IL"/>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he-IL"/>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D2E5CEF-AF80-48AD-AC78-B14CD8C832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hidaziz828@gmail.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2314575"/>
          </a:xfrm>
        </p:spPr>
        <p:txBody>
          <a:bodyPr>
            <a:normAutofit/>
          </a:bodyPr>
          <a:lstStyle/>
          <a:p>
            <a:pPr algn="ctr"/>
            <a:r>
              <a:rPr lang="ar-SA" sz="9600" b="1" kern="10" dirty="0" smtClean="0">
                <a:ln w="10160">
                  <a:solidFill>
                    <a:schemeClr val="accent1"/>
                  </a:solidFill>
                  <a:prstDash val="solid"/>
                </a:ln>
                <a:solidFill>
                  <a:srgbClr val="7030A0"/>
                </a:solidFill>
                <a:effectLst>
                  <a:outerShdw blurRad="38100" dist="32000" dir="5400000" algn="tl">
                    <a:srgbClr val="000000">
                      <a:alpha val="30000"/>
                    </a:srgbClr>
                  </a:outerShdw>
                </a:effectLst>
                <a:latin typeface="Arabic Typesetting" pitchFamily="66" charset="-78"/>
                <a:cs typeface="Arabic Typesetting" pitchFamily="66" charset="-78"/>
              </a:rPr>
              <a:t>بسم الله الرحمن الرحيم</a:t>
            </a:r>
            <a:endParaRPr lang="en-US" sz="9600" b="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Arabic Typesetting" pitchFamily="66" charset="-78"/>
              <a:cs typeface="Arabic Typesetting" pitchFamily="66" charset="-78"/>
            </a:endParaRPr>
          </a:p>
        </p:txBody>
      </p:sp>
      <p:sp>
        <p:nvSpPr>
          <p:cNvPr id="4" name="Text Placeholder 3"/>
          <p:cNvSpPr>
            <a:spLocks noGrp="1"/>
          </p:cNvSpPr>
          <p:nvPr>
            <p:ph type="body" idx="1"/>
          </p:nvPr>
        </p:nvSpPr>
        <p:spPr>
          <a:xfrm>
            <a:off x="0" y="0"/>
            <a:ext cx="9144000" cy="6705600"/>
          </a:xfrm>
        </p:spPr>
        <p:txBody>
          <a:bodyPr>
            <a:normAutofit/>
          </a:bodyPr>
          <a:lstStyle/>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endParaRPr lang="ar-SA" sz="1400" b="1" dirty="0" smtClean="0">
              <a:solidFill>
                <a:srgbClr val="002060"/>
              </a:solidFill>
            </a:endParaRPr>
          </a:p>
          <a:p>
            <a:pPr algn="ctr">
              <a:spcBef>
                <a:spcPts val="0"/>
              </a:spcBef>
            </a:pPr>
            <a: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Department of Arabic</a:t>
            </a:r>
            <a:br>
              <a:rPr lang="en-US"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br>
            <a:r>
              <a:rPr lang="ar-SA" sz="36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قسمُ اللغةِ العربيةِ</a:t>
            </a:r>
            <a:endParaRPr lang="en-US" sz="36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a:p>
            <a:pPr algn="ctr">
              <a:spcBef>
                <a:spcPts val="0"/>
              </a:spcBef>
            </a:pPr>
            <a:r>
              <a:rPr lang="en-US" sz="36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Govt</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P.G College </a:t>
            </a:r>
            <a:r>
              <a:rPr lang="en-US" b="1" dirty="0" err="1"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Rajouri</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a:t>
            </a:r>
            <a:endPar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a:p>
            <a:pPr algn="ctr">
              <a:spcBef>
                <a:spcPts val="0"/>
              </a:spcBef>
            </a:pPr>
            <a:endPar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a:p>
            <a:pPr algn="ctr">
              <a:spcBef>
                <a:spcPts val="0"/>
              </a:spcBef>
            </a:pPr>
            <a:r>
              <a:rPr lang="en-US"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            Class</a:t>
            </a:r>
            <a:r>
              <a:rPr lang="en-US"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 </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B.A Semester </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4</a:t>
            </a:r>
            <a:r>
              <a:rPr lang="en-US" b="1" baseline="30000"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th</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a:t>
            </a:r>
            <a:r>
              <a:rPr lang="en-US" b="1" baseline="30000"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a:t>
            </a:r>
            <a:endParaRPr lang="en-US" b="1" baseline="30000"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endParaRPr>
          </a:p>
          <a:p>
            <a:pPr algn="ctr">
              <a:spcBef>
                <a:spcPts val="0"/>
              </a:spcBef>
            </a:pPr>
            <a:r>
              <a:rPr lang="en-US" b="1" baseline="30000"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a:r>
            <a:b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br>
            <a:r>
              <a:rPr lang="en-US"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Faculty</a:t>
            </a:r>
            <a:r>
              <a:rPr lang="en-US"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 </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Dr. </a:t>
            </a:r>
            <a:r>
              <a:rPr lang="en-US" b="1" dirty="0" err="1"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Goher</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a:t>
            </a:r>
            <a:r>
              <a:rPr lang="en-US" b="1" dirty="0" err="1"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Iqbal</a:t>
            </a:r>
            <a:r>
              <a:rPr lang="en-US"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rPr>
              <a:t> </a:t>
            </a:r>
          </a:p>
          <a:p>
            <a:pPr>
              <a:spcBef>
                <a:spcPts val="0"/>
              </a:spcBef>
            </a:pPr>
            <a:r>
              <a:rPr lang="en-US" b="1" dirty="0" smtClean="0">
                <a:solidFill>
                  <a:srgbClr val="002060"/>
                </a:solidFill>
              </a:rPr>
              <a:t>E-Mail: Goharqazi10</a:t>
            </a:r>
            <a:r>
              <a:rPr lang="en-US" b="1" dirty="0" smtClean="0">
                <a:solidFill>
                  <a:srgbClr val="002060"/>
                </a:solidFill>
                <a:hlinkClick r:id="rId2"/>
              </a:rPr>
              <a:t>@gmail.com</a:t>
            </a:r>
            <a:r>
              <a:rPr lang="en-US" b="1" dirty="0" smtClean="0">
                <a:solidFill>
                  <a:srgbClr val="002060"/>
                </a:solidFill>
              </a:rPr>
              <a:t>... Ph: +919797654268. </a:t>
            </a:r>
          </a:p>
          <a:p>
            <a:pPr algn="ctr">
              <a:spcBef>
                <a:spcPts val="0"/>
              </a:spcBef>
            </a:pPr>
            <a:endParaRPr lang="ar-SA" sz="1400" b="1" dirty="0" smtClean="0">
              <a:solidFill>
                <a:srgbClr val="002060"/>
              </a:solidFill>
            </a:endParaRPr>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סרט מעוקל למטה 3"/>
          <p:cNvSpPr/>
          <p:nvPr/>
        </p:nvSpPr>
        <p:spPr>
          <a:xfrm>
            <a:off x="3563888" y="1062333"/>
            <a:ext cx="2448272" cy="710483"/>
          </a:xfrm>
          <a:prstGeom prst="ellipseRibb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SA" sz="2400" b="1" dirty="0" smtClean="0">
                <a:solidFill>
                  <a:schemeClr val="tx1"/>
                </a:solidFill>
                <a:effectLst/>
                <a:latin typeface="Calibri"/>
                <a:ea typeface="Calibri"/>
                <a:cs typeface="Traditional Arabic"/>
              </a:rPr>
              <a:t>تمرينات</a:t>
            </a:r>
            <a:endParaRPr lang="en-US" sz="2400" b="1" dirty="0">
              <a:solidFill>
                <a:schemeClr val="tx1"/>
              </a:solidFill>
              <a:effectLst/>
              <a:latin typeface="Calibri"/>
              <a:ea typeface="Calibri"/>
              <a:cs typeface="Arial"/>
            </a:endParaRPr>
          </a:p>
        </p:txBody>
      </p:sp>
      <p:sp>
        <p:nvSpPr>
          <p:cNvPr id="5" name="מלבן 4"/>
          <p:cNvSpPr/>
          <p:nvPr/>
        </p:nvSpPr>
        <p:spPr>
          <a:xfrm>
            <a:off x="971600" y="1720840"/>
            <a:ext cx="7056784" cy="3924151"/>
          </a:xfrm>
          <a:prstGeom prst="rect">
            <a:avLst/>
          </a:prstGeom>
        </p:spPr>
        <p:txBody>
          <a:bodyPr wrap="square">
            <a:spAutoFit/>
          </a:bodyPr>
          <a:lstStyle/>
          <a:p>
            <a:pPr algn="just">
              <a:lnSpc>
                <a:spcPct val="150000"/>
              </a:lnSpc>
            </a:pPr>
            <a:r>
              <a:rPr lang="ar-SA" sz="2400" b="1" dirty="0" smtClean="0">
                <a:effectLst/>
                <a:latin typeface="Calibri"/>
                <a:ea typeface="Calibri"/>
                <a:cs typeface="Traditional Arabic"/>
              </a:rPr>
              <a:t>. عيّن المبتدأ والخبر فيما يلي:</a:t>
            </a:r>
            <a:endParaRPr lang="en-US" sz="2400" b="1" dirty="0" smtClean="0">
              <a:effectLst/>
              <a:latin typeface="Calibri"/>
              <a:ea typeface="Calibri"/>
              <a:cs typeface="Arial"/>
            </a:endParaRPr>
          </a:p>
          <a:p>
            <a:pPr algn="just">
              <a:lnSpc>
                <a:spcPct val="150000"/>
              </a:lnSpc>
            </a:pPr>
            <a:r>
              <a:rPr lang="ar-SA" sz="2400" b="1" dirty="0" smtClean="0">
                <a:effectLst/>
                <a:latin typeface="Calibri"/>
                <a:ea typeface="Calibri"/>
                <a:cs typeface="Traditional Arabic"/>
              </a:rPr>
              <a:t>صيفنا أروع من الفردوس! فيه طراوة، واخضرار وزرقة! كلّ ما حولك يدعوكَ إلى نعمة الراحة والسّكينة.</a:t>
            </a:r>
            <a:endParaRPr lang="en-US" sz="2400" b="1" dirty="0" smtClean="0">
              <a:effectLst/>
              <a:latin typeface="Calibri"/>
              <a:ea typeface="Calibri"/>
              <a:cs typeface="Arial"/>
            </a:endParaRPr>
          </a:p>
          <a:p>
            <a:pPr algn="just">
              <a:lnSpc>
                <a:spcPct val="150000"/>
              </a:lnSpc>
            </a:pPr>
            <a:r>
              <a:rPr lang="ar-SA" sz="2400" b="1" dirty="0" smtClean="0">
                <a:effectLst/>
                <a:latin typeface="Calibri"/>
                <a:ea typeface="Calibri"/>
                <a:cs typeface="Traditional Arabic"/>
              </a:rPr>
              <a:t>الفاكهة تدلّت على أغصانها... فالعنقود طابَ قطفه، وعصفور التين حانَ صيده، والتفاح أطلّت عليك خدوده، وليل الصيف نجومه أقرب من عنقود دالية الكرم ...أمامك القمر يتهادى بنوره الفضيّ ... وماذا أقول لك عن صيفنا؟ هو صيفنا السنويّ اللطيف! ونحن نعدُّ الأيّام لعودته كما نعدّ نجومه التي لا تحصى.</a:t>
            </a:r>
            <a:endParaRPr lang="en-US" sz="2400" b="1" dirty="0">
              <a:effectLst/>
              <a:latin typeface="Calibri"/>
              <a:ea typeface="Calibri"/>
              <a:cs typeface="Arial"/>
            </a:endParaRPr>
          </a:p>
        </p:txBody>
      </p:sp>
    </p:spTree>
    <p:extLst>
      <p:ext uri="{BB962C8B-B14F-4D97-AF65-F5344CB8AC3E}">
        <p14:creationId xmlns:p14="http://schemas.microsoft.com/office/powerpoint/2010/main" xmlns="" val="4248492223"/>
      </p:ext>
    </p:extLst>
  </p:cSld>
  <p:clrMapOvr>
    <a:masterClrMapping/>
  </p:clrMapOvr>
  <mc:AlternateContent xmlns:mc="http://schemas.openxmlformats.org/markup-compatibility/2006">
    <mc:Choice xmlns:p14="http://schemas.microsoft.com/office/powerpoint/2010/main" xmlns=""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115616" y="1124744"/>
            <a:ext cx="6840760" cy="4385816"/>
          </a:xfrm>
          <a:prstGeom prst="rect">
            <a:avLst/>
          </a:prstGeom>
        </p:spPr>
        <p:txBody>
          <a:bodyPr wrap="square">
            <a:spAutoFit/>
          </a:bodyPr>
          <a:lstStyle/>
          <a:p>
            <a:pPr algn="just">
              <a:lnSpc>
                <a:spcPct val="150000"/>
              </a:lnSpc>
            </a:pPr>
            <a:r>
              <a:rPr lang="ar-SA" dirty="0" smtClean="0">
                <a:effectLst/>
                <a:latin typeface="Calibri"/>
                <a:ea typeface="Calibri"/>
                <a:cs typeface="Traditional Arabic"/>
              </a:rPr>
              <a:t> </a:t>
            </a:r>
            <a:endParaRPr lang="en-US" sz="1200" dirty="0" smtClean="0">
              <a:effectLst/>
              <a:latin typeface="Calibri"/>
              <a:ea typeface="Calibri"/>
              <a:cs typeface="Arial"/>
            </a:endParaRPr>
          </a:p>
          <a:p>
            <a:pPr algn="just">
              <a:lnSpc>
                <a:spcPct val="150000"/>
              </a:lnSpc>
            </a:pPr>
            <a:r>
              <a:rPr lang="ar-SA" sz="2400" b="1" dirty="0" smtClean="0">
                <a:effectLst/>
                <a:latin typeface="Calibri"/>
                <a:ea typeface="Calibri"/>
                <a:cs typeface="Traditional Arabic"/>
              </a:rPr>
              <a:t>دلّ على الخبر وبيّن نوعه فيما يلي:</a:t>
            </a:r>
            <a:endParaRPr lang="en-US" sz="2400" b="1" dirty="0" smtClean="0">
              <a:effectLst/>
              <a:latin typeface="Calibri"/>
              <a:ea typeface="Calibri"/>
              <a:cs typeface="Arial"/>
            </a:endParaRPr>
          </a:p>
          <a:p>
            <a:pPr algn="just">
              <a:lnSpc>
                <a:spcPct val="150000"/>
              </a:lnSpc>
            </a:pPr>
            <a:r>
              <a:rPr lang="ar-SA" sz="2400" b="1" dirty="0" smtClean="0">
                <a:effectLst/>
                <a:latin typeface="Calibri"/>
                <a:ea typeface="Calibri"/>
                <a:cs typeface="Traditional Arabic"/>
              </a:rPr>
              <a:t>سوادها سواد الغراب، ولمعان ريشها لمعان ريشه. أمّا مشيتها فمشية الحجل. لها عُرف تورّد والتوى إلى اليسار، وساقانِ نحيفتانِ تنتهيانِ بأصابع ممشوقة، ومسلّحة بمخالب قويّة.</a:t>
            </a:r>
            <a:endParaRPr lang="en-US" sz="2400" b="1" dirty="0" smtClean="0">
              <a:effectLst/>
              <a:latin typeface="Calibri"/>
              <a:ea typeface="Calibri"/>
              <a:cs typeface="Arial"/>
            </a:endParaRPr>
          </a:p>
          <a:p>
            <a:pPr algn="just">
              <a:lnSpc>
                <a:spcPct val="150000"/>
              </a:lnSpc>
            </a:pPr>
            <a:r>
              <a:rPr lang="ar-SA" sz="2400" b="1" dirty="0" smtClean="0">
                <a:effectLst/>
                <a:latin typeface="Calibri"/>
                <a:ea typeface="Calibri"/>
                <a:cs typeface="Traditional Arabic"/>
              </a:rPr>
              <a:t>المتعة المثلى لقلب "أمّ يعقوب" أن تجلس على عتبة بيتها، وترقب دجاجتها، وهي تحفر حفرة في التراب، وتنام فيها، ثمّ تفرّق التراب من خلال ريشها كرَّة بعد كرَّة إلى أن يغلبها الشّعور بالنظافة فتنام نوم الأبرار.</a:t>
            </a:r>
            <a:endParaRPr lang="en-US" sz="2400" b="1" dirty="0">
              <a:effectLst/>
              <a:latin typeface="Calibri"/>
              <a:ea typeface="Calibri"/>
              <a:cs typeface="Arial"/>
            </a:endParaRPr>
          </a:p>
        </p:txBody>
      </p:sp>
    </p:spTree>
    <p:extLst>
      <p:ext uri="{BB962C8B-B14F-4D97-AF65-F5344CB8AC3E}">
        <p14:creationId xmlns:p14="http://schemas.microsoft.com/office/powerpoint/2010/main" xmlns="" val="1759647235"/>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1043608" y="1496598"/>
            <a:ext cx="6624736" cy="5139869"/>
          </a:xfrm>
          <a:prstGeom prst="rect">
            <a:avLst/>
          </a:prstGeom>
        </p:spPr>
        <p:txBody>
          <a:bodyPr wrap="square">
            <a:spAutoFit/>
          </a:bodyPr>
          <a:lstStyle/>
          <a:p>
            <a:pPr lvl="0" algn="just">
              <a:lnSpc>
                <a:spcPct val="200000"/>
              </a:lnSpc>
            </a:pPr>
            <a:r>
              <a:rPr lang="ar-SA" sz="2400" b="1" u="sng" dirty="0">
                <a:solidFill>
                  <a:prstClr val="black"/>
                </a:solidFill>
                <a:latin typeface="Calibri"/>
                <a:ea typeface="Calibri"/>
                <a:cs typeface="Traditional Arabic"/>
              </a:rPr>
              <a:t>ضع في المكان الخالي مبتدأ مناسبا مع ضبطه:</a:t>
            </a:r>
            <a:endParaRPr lang="en-US" sz="2400" b="1" u="sng" dirty="0">
              <a:solidFill>
                <a:prstClr val="black"/>
              </a:solidFill>
              <a:latin typeface="Calibri"/>
              <a:ea typeface="Calibri"/>
              <a:cs typeface="Arial"/>
            </a:endParaRPr>
          </a:p>
          <a:p>
            <a:pPr lvl="0" algn="just">
              <a:lnSpc>
                <a:spcPct val="200000"/>
              </a:lnSpc>
            </a:pPr>
            <a:r>
              <a:rPr lang="ar-SA" sz="2400" b="1" dirty="0">
                <a:solidFill>
                  <a:prstClr val="black"/>
                </a:solidFill>
                <a:latin typeface="Calibri"/>
                <a:ea typeface="Calibri"/>
                <a:cs typeface="Traditional Arabic"/>
              </a:rPr>
              <a:t>أ. ......... عن الوطن واجب. 		</a:t>
            </a:r>
            <a:r>
              <a:rPr lang="ar-SA" sz="2400" b="1" dirty="0" smtClean="0">
                <a:solidFill>
                  <a:prstClr val="black"/>
                </a:solidFill>
                <a:latin typeface="Calibri"/>
                <a:ea typeface="Calibri"/>
                <a:cs typeface="Traditional Arabic"/>
              </a:rPr>
              <a:t>     و</a:t>
            </a:r>
            <a:r>
              <a:rPr lang="ar-SA" sz="2400" b="1" dirty="0">
                <a:solidFill>
                  <a:prstClr val="black"/>
                </a:solidFill>
                <a:latin typeface="Calibri"/>
                <a:ea typeface="Calibri"/>
                <a:cs typeface="Traditional Arabic"/>
              </a:rPr>
              <a:t>. على الأغصانِ ...........</a:t>
            </a:r>
            <a:endParaRPr lang="en-US" sz="2400" b="1" dirty="0">
              <a:solidFill>
                <a:prstClr val="black"/>
              </a:solidFill>
              <a:latin typeface="Calibri"/>
              <a:ea typeface="Calibri"/>
              <a:cs typeface="Arial"/>
            </a:endParaRPr>
          </a:p>
          <a:p>
            <a:pPr lvl="0" algn="just">
              <a:lnSpc>
                <a:spcPct val="200000"/>
              </a:lnSpc>
            </a:pPr>
            <a:r>
              <a:rPr lang="ar-SA" sz="2400" b="1" dirty="0">
                <a:solidFill>
                  <a:prstClr val="black"/>
                </a:solidFill>
                <a:latin typeface="Calibri"/>
                <a:ea typeface="Calibri"/>
                <a:cs typeface="Traditional Arabic"/>
              </a:rPr>
              <a:t>ب. ......... فاكهته لذيذة.  		</a:t>
            </a:r>
            <a:r>
              <a:rPr lang="ar-SA" sz="2400" b="1" dirty="0" smtClean="0">
                <a:solidFill>
                  <a:prstClr val="black"/>
                </a:solidFill>
                <a:latin typeface="Calibri"/>
                <a:ea typeface="Calibri"/>
                <a:cs typeface="Traditional Arabic"/>
              </a:rPr>
              <a:t>    ز</a:t>
            </a:r>
            <a:r>
              <a:rPr lang="ar-SA" sz="2400" b="1" dirty="0">
                <a:solidFill>
                  <a:prstClr val="black"/>
                </a:solidFill>
                <a:latin typeface="Calibri"/>
                <a:ea typeface="Calibri"/>
                <a:cs typeface="Traditional Arabic"/>
              </a:rPr>
              <a:t>. .......... يحبّه الجميع. </a:t>
            </a:r>
            <a:endParaRPr lang="en-US" sz="2400" b="1" dirty="0">
              <a:solidFill>
                <a:prstClr val="black"/>
              </a:solidFill>
              <a:latin typeface="Calibri"/>
              <a:ea typeface="Calibri"/>
              <a:cs typeface="Arial"/>
            </a:endParaRPr>
          </a:p>
          <a:p>
            <a:pPr lvl="0" algn="just">
              <a:lnSpc>
                <a:spcPct val="200000"/>
              </a:lnSpc>
            </a:pPr>
            <a:r>
              <a:rPr lang="ar-SA" sz="2400" b="1" dirty="0">
                <a:solidFill>
                  <a:prstClr val="black"/>
                </a:solidFill>
                <a:latin typeface="Calibri"/>
                <a:ea typeface="Calibri"/>
                <a:cs typeface="Traditional Arabic"/>
              </a:rPr>
              <a:t>ج. في الروضة ..............  		</a:t>
            </a:r>
            <a:r>
              <a:rPr lang="ar-SA" sz="2400" b="1" dirty="0" smtClean="0">
                <a:solidFill>
                  <a:prstClr val="black"/>
                </a:solidFill>
                <a:latin typeface="Calibri"/>
                <a:ea typeface="Calibri"/>
                <a:cs typeface="Traditional Arabic"/>
              </a:rPr>
              <a:t>    ح</a:t>
            </a:r>
            <a:r>
              <a:rPr lang="ar-SA" sz="2400" b="1" dirty="0">
                <a:solidFill>
                  <a:prstClr val="black"/>
                </a:solidFill>
                <a:latin typeface="Calibri"/>
                <a:ea typeface="Calibri"/>
                <a:cs typeface="Traditional Arabic"/>
              </a:rPr>
              <a:t>. .......... منظره مريح. </a:t>
            </a:r>
            <a:endParaRPr lang="en-US" sz="2400" b="1" dirty="0">
              <a:solidFill>
                <a:prstClr val="black"/>
              </a:solidFill>
              <a:latin typeface="Calibri"/>
              <a:ea typeface="Calibri"/>
              <a:cs typeface="Arial"/>
            </a:endParaRPr>
          </a:p>
          <a:p>
            <a:pPr lvl="0" algn="just">
              <a:lnSpc>
                <a:spcPct val="200000"/>
              </a:lnSpc>
            </a:pPr>
            <a:r>
              <a:rPr lang="ar-SA" sz="2400" b="1" dirty="0">
                <a:solidFill>
                  <a:prstClr val="black"/>
                </a:solidFill>
                <a:latin typeface="Calibri"/>
                <a:ea typeface="Calibri"/>
                <a:cs typeface="Traditional Arabic"/>
              </a:rPr>
              <a:t>د. في الاجتهاد .............  		</a:t>
            </a:r>
            <a:r>
              <a:rPr lang="ar-SA" sz="2400" b="1" dirty="0" smtClean="0">
                <a:solidFill>
                  <a:prstClr val="black"/>
                </a:solidFill>
                <a:latin typeface="Calibri"/>
                <a:ea typeface="Calibri"/>
                <a:cs typeface="Traditional Arabic"/>
              </a:rPr>
              <a:t>    ط</a:t>
            </a:r>
            <a:r>
              <a:rPr lang="ar-SA" sz="2400" b="1" dirty="0">
                <a:solidFill>
                  <a:prstClr val="black"/>
                </a:solidFill>
                <a:latin typeface="Calibri"/>
                <a:ea typeface="Calibri"/>
                <a:cs typeface="Traditional Arabic"/>
              </a:rPr>
              <a:t>. ........... يتمايلانِ.</a:t>
            </a:r>
            <a:endParaRPr lang="en-US" sz="2400" b="1" dirty="0">
              <a:solidFill>
                <a:prstClr val="black"/>
              </a:solidFill>
              <a:latin typeface="Calibri"/>
              <a:ea typeface="Calibri"/>
              <a:cs typeface="Arial"/>
            </a:endParaRPr>
          </a:p>
          <a:p>
            <a:pPr lvl="0" algn="just">
              <a:lnSpc>
                <a:spcPct val="200000"/>
              </a:lnSpc>
            </a:pPr>
            <a:r>
              <a:rPr lang="ar-SA" sz="2400" b="1" dirty="0">
                <a:solidFill>
                  <a:prstClr val="black"/>
                </a:solidFill>
                <a:latin typeface="Calibri"/>
                <a:ea typeface="Calibri"/>
                <a:cs typeface="Traditional Arabic"/>
              </a:rPr>
              <a:t>ه. ........... عاملونَ نشيطونَ. 	</a:t>
            </a:r>
            <a:r>
              <a:rPr lang="ar-SA" sz="2400" b="1" dirty="0" smtClean="0">
                <a:solidFill>
                  <a:prstClr val="black"/>
                </a:solidFill>
                <a:latin typeface="Calibri"/>
                <a:ea typeface="Calibri"/>
                <a:cs typeface="Traditional Arabic"/>
              </a:rPr>
              <a:t>   </a:t>
            </a:r>
            <a:r>
              <a:rPr lang="ar-SA" sz="2400" b="1" dirty="0" smtClean="0">
                <a:solidFill>
                  <a:prstClr val="black"/>
                </a:solidFill>
                <a:latin typeface="Calibri"/>
                <a:ea typeface="Calibri"/>
                <a:cs typeface="Traditional Arabic"/>
              </a:rPr>
              <a:t>ي</a:t>
            </a:r>
            <a:r>
              <a:rPr lang="ar-SA" sz="2400" b="1" dirty="0">
                <a:solidFill>
                  <a:prstClr val="black"/>
                </a:solidFill>
                <a:latin typeface="Calibri"/>
                <a:ea typeface="Calibri"/>
                <a:cs typeface="Traditional Arabic"/>
              </a:rPr>
              <a:t>. .......... حديثهنّ جميل.</a:t>
            </a:r>
            <a:endParaRPr lang="en-US" sz="2400" b="1" dirty="0">
              <a:solidFill>
                <a:prstClr val="black"/>
              </a:solidFill>
              <a:latin typeface="Calibri"/>
              <a:ea typeface="Calibri"/>
              <a:cs typeface="Arial"/>
            </a:endParaRPr>
          </a:p>
          <a:p>
            <a:pPr lvl="0">
              <a:lnSpc>
                <a:spcPct val="200000"/>
              </a:lnSpc>
            </a:pPr>
            <a:endParaRPr lang="he-IL" sz="2000" dirty="0">
              <a:solidFill>
                <a:prstClr val="black"/>
              </a:solidFill>
              <a:latin typeface="Calibri"/>
              <a:cs typeface="Arial"/>
            </a:endParaRPr>
          </a:p>
        </p:txBody>
      </p:sp>
    </p:spTree>
    <p:extLst>
      <p:ext uri="{BB962C8B-B14F-4D97-AF65-F5344CB8AC3E}">
        <p14:creationId xmlns:p14="http://schemas.microsoft.com/office/powerpoint/2010/main" xmlns="" val="3655324172"/>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1268759"/>
            <a:ext cx="7416824" cy="41044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15426253"/>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057559" y="980728"/>
            <a:ext cx="6624735" cy="4816703"/>
          </a:xfrm>
          <a:prstGeom prst="rect">
            <a:avLst/>
          </a:prstGeom>
        </p:spPr>
        <p:txBody>
          <a:bodyPr wrap="square">
            <a:spAutoFit/>
          </a:bodyPr>
          <a:lstStyle/>
          <a:p>
            <a:pPr algn="just">
              <a:lnSpc>
                <a:spcPct val="150000"/>
              </a:lnSpc>
            </a:pPr>
            <a:r>
              <a:rPr lang="ar-SA" sz="2000" b="1" u="sng" dirty="0" smtClean="0">
                <a:effectLst/>
                <a:latin typeface="Calibri"/>
                <a:ea typeface="Calibri"/>
                <a:cs typeface="Traditional Arabic"/>
              </a:rPr>
              <a:t>دلّ على الخبر واذكر نوعه. </a:t>
            </a:r>
            <a:endParaRPr lang="en-US" sz="2000" u="sng" dirty="0" smtClean="0">
              <a:effectLst/>
              <a:latin typeface="Calibri"/>
              <a:ea typeface="Calibri"/>
              <a:cs typeface="Arial"/>
            </a:endParaRPr>
          </a:p>
          <a:p>
            <a:pPr algn="just">
              <a:lnSpc>
                <a:spcPct val="150000"/>
              </a:lnSpc>
            </a:pPr>
            <a:r>
              <a:rPr lang="ar-SA" dirty="0" smtClean="0">
                <a:effectLst/>
                <a:latin typeface="Calibri"/>
                <a:ea typeface="Calibri"/>
                <a:cs typeface="Traditional Arabic"/>
              </a:rPr>
              <a:t>أ. </a:t>
            </a:r>
            <a:r>
              <a:rPr lang="ar-SA" sz="2800" dirty="0" smtClean="0">
                <a:effectLst/>
                <a:latin typeface="Calibri"/>
                <a:ea typeface="Calibri"/>
                <a:cs typeface="Traditional Arabic"/>
              </a:rPr>
              <a:t>الكذب يسّب الشّرور. _______  __________ </a:t>
            </a:r>
          </a:p>
          <a:p>
            <a:pPr algn="just">
              <a:lnSpc>
                <a:spcPct val="150000"/>
              </a:lnSpc>
            </a:pPr>
            <a:endParaRPr lang="en-US" sz="2800" dirty="0" smtClean="0">
              <a:effectLst/>
              <a:latin typeface="Calibri"/>
              <a:ea typeface="Calibri"/>
              <a:cs typeface="Arial"/>
            </a:endParaRPr>
          </a:p>
          <a:p>
            <a:pPr algn="just">
              <a:lnSpc>
                <a:spcPct val="150000"/>
              </a:lnSpc>
            </a:pPr>
            <a:r>
              <a:rPr lang="ar-SA" sz="2800" dirty="0" smtClean="0">
                <a:effectLst/>
                <a:latin typeface="Calibri"/>
                <a:ea typeface="Calibri"/>
                <a:cs typeface="Traditional Arabic"/>
              </a:rPr>
              <a:t>ب. كلام الرّجل ميزان عقله. _______  _________ </a:t>
            </a:r>
          </a:p>
          <a:p>
            <a:pPr algn="just">
              <a:lnSpc>
                <a:spcPct val="150000"/>
              </a:lnSpc>
            </a:pPr>
            <a:endParaRPr lang="en-US" sz="2800" dirty="0" smtClean="0">
              <a:effectLst/>
              <a:latin typeface="Calibri"/>
              <a:ea typeface="Calibri"/>
              <a:cs typeface="Arial"/>
            </a:endParaRPr>
          </a:p>
          <a:p>
            <a:pPr algn="just">
              <a:lnSpc>
                <a:spcPct val="150000"/>
              </a:lnSpc>
            </a:pPr>
            <a:r>
              <a:rPr lang="ar-SA" sz="2800" dirty="0" smtClean="0">
                <a:effectLst/>
                <a:latin typeface="Calibri"/>
                <a:ea typeface="Calibri"/>
                <a:cs typeface="Traditional Arabic"/>
              </a:rPr>
              <a:t>ج. جئتك والأمل يملأ قلبي. _______  __________ </a:t>
            </a:r>
          </a:p>
          <a:p>
            <a:pPr algn="just">
              <a:lnSpc>
                <a:spcPct val="150000"/>
              </a:lnSpc>
            </a:pPr>
            <a:endParaRPr lang="en-US" sz="2800" dirty="0" smtClean="0">
              <a:effectLst/>
              <a:latin typeface="Calibri"/>
              <a:ea typeface="Calibri"/>
              <a:cs typeface="Arial"/>
            </a:endParaRPr>
          </a:p>
          <a:p>
            <a:r>
              <a:rPr lang="ar-SA" sz="2800" dirty="0" smtClean="0">
                <a:effectLst/>
                <a:latin typeface="Calibri"/>
                <a:ea typeface="Calibri"/>
                <a:cs typeface="Traditional Arabic"/>
              </a:rPr>
              <a:t>د. العصفور يغرّد في قفصه. _______  ____________ </a:t>
            </a:r>
            <a:endParaRPr lang="he-IL" sz="2800" dirty="0"/>
          </a:p>
        </p:txBody>
      </p:sp>
    </p:spTree>
    <p:extLst>
      <p:ext uri="{BB962C8B-B14F-4D97-AF65-F5344CB8AC3E}">
        <p14:creationId xmlns:p14="http://schemas.microsoft.com/office/powerpoint/2010/main" xmlns="" val="1097270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447800"/>
            <a:ext cx="8003232" cy="5005536"/>
          </a:xfrm>
        </p:spPr>
        <p:txBody>
          <a:bodyPr>
            <a:normAutofit/>
          </a:bodyPr>
          <a:lstStyle/>
          <a:p>
            <a:pPr algn="ctr">
              <a:buNone/>
            </a:pPr>
            <a:endParaRPr lang="ar-SA" sz="4400" b="1" dirty="0" smtClean="0"/>
          </a:p>
          <a:p>
            <a:pPr algn="ctr">
              <a:buNone/>
            </a:pPr>
            <a:endParaRPr lang="ar-SA" sz="4400" b="1" dirty="0" smtClean="0"/>
          </a:p>
          <a:p>
            <a:pPr algn="ctr">
              <a:buNone/>
            </a:pPr>
            <a:endParaRPr lang="ar-SA" sz="4400" b="1" dirty="0" smtClean="0"/>
          </a:p>
          <a:p>
            <a:pPr algn="ctr">
              <a:buNone/>
            </a:pPr>
            <a:r>
              <a:rPr lang="ar-SA" sz="4400" b="1" dirty="0" smtClean="0">
                <a:solidFill>
                  <a:srgbClr val="002060"/>
                </a:solidFill>
              </a:rPr>
              <a:t> </a:t>
            </a:r>
          </a:p>
          <a:p>
            <a:pPr algn="ctr">
              <a:buNone/>
            </a:pPr>
            <a:endParaRPr lang="ar-SA" sz="4400" b="1" dirty="0" smtClean="0"/>
          </a:p>
          <a:p>
            <a:pPr algn="ctr">
              <a:buNone/>
            </a:pPr>
            <a:endParaRPr lang="en-US" sz="4400" b="1" dirty="0"/>
          </a:p>
        </p:txBody>
      </p:sp>
      <p:sp>
        <p:nvSpPr>
          <p:cNvPr id="4" name="Rectangle 3"/>
          <p:cNvSpPr/>
          <p:nvPr/>
        </p:nvSpPr>
        <p:spPr>
          <a:xfrm>
            <a:off x="3113908" y="2564904"/>
            <a:ext cx="3402308" cy="1015663"/>
          </a:xfrm>
          <a:prstGeom prst="rect">
            <a:avLst/>
          </a:prstGeom>
          <a:noFill/>
        </p:spPr>
        <p:txBody>
          <a:bodyPr wrap="square" lIns="91440" tIns="45720" rIns="91440" bIns="45720">
            <a:spAutoFit/>
          </a:bodyPr>
          <a:lstStyle/>
          <a:p>
            <a:pPr algn="ctr"/>
            <a:r>
              <a:rPr lang="ar-SA"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شكراً جزيلاً </a:t>
            </a:r>
            <a:endParaRPr lang="en-US" sz="6000" b="1" cap="none" spc="0" dirty="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2547938"/>
            <a:ext cx="8784975" cy="4049414"/>
          </a:xfrm>
        </p:spPr>
        <p:txBody>
          <a:bodyPr/>
          <a:lstStyle/>
          <a:p>
            <a:endParaRPr lang="en-US" dirty="0"/>
          </a:p>
        </p:txBody>
      </p:sp>
      <p:pic>
        <p:nvPicPr>
          <p:cNvPr id="4" name="Picture 2" descr="C:\Users\Administrator\Desktop\sharurah-saudi-arabia-feb-18-260nw-1105837202.jpg"/>
          <p:cNvPicPr>
            <a:picLocks noGrp="1" noChangeAspect="1" noChangeArrowheads="1"/>
          </p:cNvPicPr>
          <p:nvPr>
            <p:ph sz="quarter" idx="4294967295"/>
          </p:nvPr>
        </p:nvPicPr>
        <p:blipFill>
          <a:blip r:embed="rId2" cstate="print"/>
          <a:stretch>
            <a:fillRect/>
          </a:stretch>
        </p:blipFill>
        <p:spPr bwMode="auto">
          <a:xfrm>
            <a:off x="0" y="2565400"/>
            <a:ext cx="8642350" cy="395922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199" cy="2162175"/>
          </a:xfrm>
        </p:spPr>
        <p:txBody>
          <a:bodyPr>
            <a:normAutofit/>
          </a:bodyPr>
          <a:lstStyle/>
          <a:p>
            <a:pPr algn="ctr"/>
            <a:r>
              <a:rPr lang="en-US"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Unit:- 3</a:t>
            </a:r>
            <a:r>
              <a:rPr lang="en-US" sz="5400" b="1" baseline="30000"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rd</a:t>
            </a:r>
            <a:r>
              <a:rPr lang="en-US"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 </a:t>
            </a:r>
            <a:r>
              <a:rPr lang="ar-SA"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 </a:t>
            </a:r>
            <a:r>
              <a:rPr lang="en-US"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          </a:t>
            </a:r>
            <a:r>
              <a:rPr lang="ar-SA"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 </a:t>
            </a:r>
            <a:r>
              <a:rPr lang="en-US"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 </a:t>
            </a:r>
            <a:r>
              <a:rPr lang="ar-SA"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Sakkal Majalla" pitchFamily="2" charset="-78"/>
                <a:cs typeface="Sakkal Majalla" pitchFamily="2" charset="-78"/>
              </a:rPr>
              <a:t>الوحدة الثالثة</a:t>
            </a:r>
            <a:r>
              <a:rPr lang="en-US"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Sakkal Majalla" pitchFamily="2" charset="-78"/>
                <a:cs typeface="Sakkal Majalla" pitchFamily="2" charset="-78"/>
              </a:rPr>
              <a:t/>
            </a:r>
            <a:br>
              <a:rPr lang="en-US"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Sakkal Majalla" pitchFamily="2" charset="-78"/>
                <a:cs typeface="Sakkal Majalla" pitchFamily="2" charset="-78"/>
              </a:rPr>
            </a:br>
            <a:r>
              <a:rPr lang="en-US"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Arabic Grammar</a:t>
            </a:r>
            <a:r>
              <a:rPr lang="ar-SA"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Agency FB" pitchFamily="34" charset="0"/>
              </a:rPr>
              <a:t> </a:t>
            </a:r>
            <a:r>
              <a:rPr lang="ar-SA" sz="5400" b="1" dirty="0" smtClean="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Sakkal Majalla" pitchFamily="2" charset="-78"/>
                <a:cs typeface="Sakkal Majalla" pitchFamily="2" charset="-78"/>
              </a:rPr>
              <a:t>النحو العربي-     </a:t>
            </a:r>
            <a:endParaRPr lang="en-US" sz="5400" b="1" dirty="0">
              <a:ln w="18000">
                <a:solidFill>
                  <a:schemeClr val="accent2">
                    <a:satMod val="140000"/>
                  </a:schemeClr>
                </a:solidFill>
                <a:prstDash val="solid"/>
                <a:miter lim="800000"/>
              </a:ln>
              <a:solidFill>
                <a:srgbClr val="92D050"/>
              </a:solidFill>
              <a:effectLst>
                <a:outerShdw blurRad="25500" dist="23000" dir="7020000" algn="tl">
                  <a:srgbClr val="000000">
                    <a:alpha val="50000"/>
                  </a:srgbClr>
                </a:outerShdw>
              </a:effectLst>
              <a:latin typeface="Sakkal Majalla" pitchFamily="2" charset="-78"/>
              <a:cs typeface="Sakkal Majalla" pitchFamily="2" charset="-78"/>
            </a:endParaRPr>
          </a:p>
        </p:txBody>
      </p:sp>
      <p:sp>
        <p:nvSpPr>
          <p:cNvPr id="3" name="Text Placeholder 2"/>
          <p:cNvSpPr>
            <a:spLocks noGrp="1"/>
          </p:cNvSpPr>
          <p:nvPr>
            <p:ph type="body" idx="1"/>
          </p:nvPr>
        </p:nvSpPr>
        <p:spPr>
          <a:xfrm>
            <a:off x="0" y="2438400"/>
            <a:ext cx="8991599" cy="4419600"/>
          </a:xfrm>
        </p:spPr>
        <p:txBody>
          <a:bodyPr>
            <a:normAutofit/>
          </a:bodyPr>
          <a:lstStyle/>
          <a:p>
            <a:pPr algn="ctr">
              <a:lnSpc>
                <a:spcPct val="150000"/>
              </a:lnSpc>
            </a:pPr>
            <a:r>
              <a:rPr lang="en-US" sz="4800" b="1" u="sng"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gency FB" pitchFamily="34" charset="0"/>
              </a:rPr>
              <a:t>Complete Sentence – </a:t>
            </a:r>
            <a:r>
              <a:rPr lang="ar-SA" sz="4800" b="1" u="sng"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gency FB" pitchFamily="34" charset="0"/>
              </a:rPr>
              <a:t>المبتدأ والخبر</a:t>
            </a:r>
            <a:endParaRPr lang="ar-SA" sz="4800" b="1" u="sng"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gency FB" pitchFamily="34" charset="0"/>
            </a:endParaRPr>
          </a:p>
          <a:p>
            <a:pPr marL="914400" indent="-914400" algn="r" rtl="1">
              <a:lnSpc>
                <a:spcPct val="150000"/>
              </a:lnSpc>
            </a:pPr>
            <a:r>
              <a:rPr lang="en-US"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gency FB" pitchFamily="34" charset="0"/>
              </a:rPr>
              <a:t>	</a:t>
            </a:r>
            <a:r>
              <a:rPr lang="ar-SA"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gency FB" pitchFamily="34" charset="0"/>
              </a:rPr>
              <a:t>		(المركب التام)</a:t>
            </a:r>
            <a:endParaRPr lang="ar-SA" sz="48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Agency FB"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הסבר ענן 4"/>
          <p:cNvSpPr/>
          <p:nvPr/>
        </p:nvSpPr>
        <p:spPr>
          <a:xfrm>
            <a:off x="2699792" y="1412776"/>
            <a:ext cx="3960439" cy="3312368"/>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SA" sz="4400" b="1" dirty="0">
                <a:solidFill>
                  <a:schemeClr val="tx1"/>
                </a:solidFill>
                <a:latin typeface="Calibri"/>
                <a:ea typeface="Calibri"/>
                <a:cs typeface="Traditional Arabic"/>
              </a:rPr>
              <a:t>المبتدأ والخبر </a:t>
            </a:r>
            <a:endParaRPr lang="en-US" sz="4400" dirty="0">
              <a:solidFill>
                <a:schemeClr val="tx1"/>
              </a:solidFill>
              <a:effectLst/>
              <a:latin typeface="Calibri"/>
              <a:ea typeface="Calibri"/>
              <a:cs typeface="Arial"/>
            </a:endParaRPr>
          </a:p>
        </p:txBody>
      </p:sp>
    </p:spTree>
    <p:extLst>
      <p:ext uri="{BB962C8B-B14F-4D97-AF65-F5344CB8AC3E}">
        <p14:creationId xmlns:p14="http://schemas.microsoft.com/office/powerpoint/2010/main" xmlns="" val="1134167888"/>
      </p:ext>
    </p:extLst>
  </p:cSld>
  <p:clrMapOvr>
    <a:masterClrMapping/>
  </p:clrMapOvr>
  <mc:AlternateContent xmlns:mc="http://schemas.openxmlformats.org/markup-compatibility/2006">
    <mc:Choice xmlns:p14="http://schemas.microsoft.com/office/powerpoint/2010/main" xmlns="" Requires="p14">
      <p:transition spd="slow" p14:dur="3400">
        <p14:reveal thruBlk="1"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899592" y="1484784"/>
            <a:ext cx="7200800" cy="2031325"/>
          </a:xfrm>
          <a:prstGeom prst="rect">
            <a:avLst/>
          </a:prstGeom>
        </p:spPr>
        <p:txBody>
          <a:bodyPr wrap="square">
            <a:spAutoFit/>
          </a:bodyPr>
          <a:lstStyle/>
          <a:p>
            <a:pPr marL="457200" indent="-457200" algn="just">
              <a:lnSpc>
                <a:spcPct val="150000"/>
              </a:lnSpc>
              <a:buFont typeface="Arial" charset="0"/>
              <a:buChar char="•"/>
            </a:pPr>
            <a:r>
              <a:rPr lang="ar-SA" sz="2800" b="1" dirty="0" smtClean="0">
                <a:effectLst/>
                <a:latin typeface="Calibri"/>
                <a:ea typeface="Calibri"/>
                <a:cs typeface="Traditional Arabic"/>
              </a:rPr>
              <a:t>تتكوّن الجملة الاسميّة من ركنَيْن أساسيَّين: </a:t>
            </a:r>
          </a:p>
          <a:p>
            <a:pPr algn="just">
              <a:lnSpc>
                <a:spcPct val="150000"/>
              </a:lnSpc>
            </a:pPr>
            <a:r>
              <a:rPr lang="ar-SA" sz="2800" b="1" dirty="0" smtClean="0">
                <a:effectLst/>
                <a:latin typeface="Calibri"/>
                <a:ea typeface="Calibri"/>
                <a:cs typeface="Traditional Arabic"/>
              </a:rPr>
              <a:t>المبتدأ الذي يبتدَأ به الكلام والخبر الذي ينقل معلومة مفيدة عن المبتدأ. أمثلة:</a:t>
            </a:r>
            <a:r>
              <a:rPr lang="ar-SA" sz="2800" b="1" dirty="0" smtClean="0">
                <a:solidFill>
                  <a:srgbClr val="FF0000"/>
                </a:solidFill>
                <a:effectLst/>
                <a:latin typeface="Calibri"/>
                <a:ea typeface="Calibri"/>
                <a:cs typeface="Traditional Arabic"/>
              </a:rPr>
              <a:t> الوردةُ جميلةٌ؛ الأمرُ عجيبٌ.</a:t>
            </a:r>
            <a:endParaRPr lang="en-US" sz="2800" b="1" dirty="0">
              <a:solidFill>
                <a:srgbClr val="FF0000"/>
              </a:solidFill>
              <a:effectLst/>
              <a:latin typeface="Calibri"/>
              <a:ea typeface="Calibri"/>
              <a:cs typeface="Arial"/>
            </a:endParaRPr>
          </a:p>
        </p:txBody>
      </p:sp>
    </p:spTree>
    <p:extLst>
      <p:ext uri="{BB962C8B-B14F-4D97-AF65-F5344CB8AC3E}">
        <p14:creationId xmlns:p14="http://schemas.microsoft.com/office/powerpoint/2010/main" xmlns="" val="1387000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885935" y="1268760"/>
            <a:ext cx="7272808" cy="3693319"/>
          </a:xfrm>
          <a:prstGeom prst="rect">
            <a:avLst/>
          </a:prstGeom>
        </p:spPr>
        <p:txBody>
          <a:bodyPr wrap="square">
            <a:spAutoFit/>
          </a:bodyPr>
          <a:lstStyle/>
          <a:p>
            <a:pPr algn="just">
              <a:lnSpc>
                <a:spcPct val="150000"/>
              </a:lnSpc>
            </a:pPr>
            <a:r>
              <a:rPr lang="ar-SA" dirty="0" smtClean="0">
                <a:effectLst/>
                <a:latin typeface="Calibri"/>
                <a:ea typeface="Calibri"/>
                <a:cs typeface="Traditional Arabic"/>
              </a:rPr>
              <a:t>* </a:t>
            </a:r>
            <a:r>
              <a:rPr lang="ar-SA" sz="2600" b="1" dirty="0" smtClean="0">
                <a:effectLst/>
                <a:latin typeface="Calibri"/>
                <a:ea typeface="Calibri"/>
                <a:cs typeface="Traditional Arabic"/>
              </a:rPr>
              <a:t>المبتدأ والخبر مرفوعان أو في محلّ رفع، مثل: </a:t>
            </a:r>
            <a:r>
              <a:rPr lang="ar-SA" sz="2600" b="1" dirty="0" smtClean="0">
                <a:solidFill>
                  <a:srgbClr val="FF0000"/>
                </a:solidFill>
                <a:effectLst/>
                <a:latin typeface="Calibri"/>
                <a:ea typeface="Calibri"/>
                <a:cs typeface="Traditional Arabic"/>
              </a:rPr>
              <a:t>البيتُ قديمٌ؛ هذا البيتُ قديمٌ.</a:t>
            </a:r>
            <a:endParaRPr lang="en-US" sz="2600" b="1" dirty="0" smtClean="0">
              <a:solidFill>
                <a:srgbClr val="FF0000"/>
              </a:solidFill>
              <a:effectLst/>
              <a:latin typeface="Calibri"/>
              <a:ea typeface="Calibri"/>
              <a:cs typeface="Arial"/>
            </a:endParaRPr>
          </a:p>
          <a:p>
            <a:pPr marL="457200" indent="-457200" algn="just">
              <a:lnSpc>
                <a:spcPct val="150000"/>
              </a:lnSpc>
              <a:buFont typeface="Arial" charset="0"/>
              <a:buChar char="•"/>
            </a:pPr>
            <a:r>
              <a:rPr lang="ar-SA" sz="2600" b="1" dirty="0" smtClean="0">
                <a:effectLst/>
                <a:latin typeface="Calibri"/>
                <a:ea typeface="Calibri"/>
                <a:cs typeface="Traditional Arabic"/>
              </a:rPr>
              <a:t>يتطابق المبتدأ والخبر المفرَد في العدد وفي التذكير والتأنيث، مثل: </a:t>
            </a:r>
          </a:p>
          <a:p>
            <a:pPr algn="just">
              <a:lnSpc>
                <a:spcPct val="150000"/>
              </a:lnSpc>
            </a:pPr>
            <a:r>
              <a:rPr lang="ar-SA" sz="2600" b="1" dirty="0" smtClean="0">
                <a:solidFill>
                  <a:srgbClr val="FF0000"/>
                </a:solidFill>
                <a:effectLst/>
                <a:latin typeface="Calibri"/>
                <a:ea typeface="Calibri"/>
                <a:cs typeface="Traditional Arabic"/>
              </a:rPr>
              <a:t>الطالبُ مجتهدٌ؛ الطالبانِ مجتهدانِ؛ الطلابُ مجتهدونَ؛ الطالباتُ مجتهداتٌ.</a:t>
            </a:r>
            <a:endParaRPr lang="en-US" sz="2600" b="1" dirty="0" smtClean="0">
              <a:solidFill>
                <a:srgbClr val="FF0000"/>
              </a:solidFill>
              <a:effectLst/>
              <a:latin typeface="Calibri"/>
              <a:ea typeface="Calibri"/>
              <a:cs typeface="Arial"/>
            </a:endParaRPr>
          </a:p>
          <a:p>
            <a:pPr algn="just">
              <a:lnSpc>
                <a:spcPct val="150000"/>
              </a:lnSpc>
            </a:pPr>
            <a:r>
              <a:rPr lang="ar-SA" sz="2600" b="1" dirty="0" smtClean="0">
                <a:effectLst/>
                <a:latin typeface="Calibri"/>
                <a:ea typeface="Calibri"/>
                <a:cs typeface="Traditional Arabic"/>
              </a:rPr>
              <a:t>وإذا كان المبتدأ في صيغة جمع لغير العاقل فيخبر عنه في صيغة التأنيث مفردا أو جمعا، مثل: </a:t>
            </a:r>
            <a:r>
              <a:rPr lang="ar-SA" sz="2600" b="1" dirty="0" smtClean="0">
                <a:solidFill>
                  <a:srgbClr val="FF0000"/>
                </a:solidFill>
                <a:effectLst/>
                <a:latin typeface="Calibri"/>
                <a:ea typeface="Calibri"/>
                <a:cs typeface="Traditional Arabic"/>
              </a:rPr>
              <a:t>الجبالُ عاليةٌ/عالياتٌ.</a:t>
            </a:r>
            <a:endParaRPr lang="en-US" sz="2600" b="1" dirty="0" smtClean="0">
              <a:solidFill>
                <a:srgbClr val="FF0000"/>
              </a:solidFill>
              <a:effectLst/>
              <a:latin typeface="Calibri"/>
              <a:ea typeface="Calibri"/>
              <a:cs typeface="Arial"/>
            </a:endParaRPr>
          </a:p>
          <a:p>
            <a:pPr algn="just">
              <a:lnSpc>
                <a:spcPct val="150000"/>
              </a:lnSpc>
            </a:pPr>
            <a:r>
              <a:rPr lang="ar-SA" sz="2600" b="1" dirty="0" smtClean="0">
                <a:effectLst/>
                <a:latin typeface="Calibri"/>
                <a:ea typeface="Calibri"/>
                <a:cs typeface="Traditional Arabic"/>
              </a:rPr>
              <a:t> </a:t>
            </a:r>
            <a:endParaRPr lang="en-US" sz="2600" b="1" dirty="0">
              <a:effectLst/>
              <a:latin typeface="Calibri"/>
              <a:ea typeface="Calibri"/>
              <a:cs typeface="Arial"/>
            </a:endParaRPr>
          </a:p>
        </p:txBody>
      </p:sp>
    </p:spTree>
    <p:extLst>
      <p:ext uri="{BB962C8B-B14F-4D97-AF65-F5344CB8AC3E}">
        <p14:creationId xmlns:p14="http://schemas.microsoft.com/office/powerpoint/2010/main" xmlns="" val="989110405"/>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הסבר אליפטי 3"/>
          <p:cNvSpPr/>
          <p:nvPr/>
        </p:nvSpPr>
        <p:spPr>
          <a:xfrm>
            <a:off x="899592" y="620688"/>
            <a:ext cx="1656184" cy="1440160"/>
          </a:xfrm>
          <a:prstGeom prst="wedgeEllipse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200" b="1" dirty="0" smtClean="0">
                <a:solidFill>
                  <a:schemeClr val="tx1"/>
                </a:solidFill>
                <a:effectLst/>
                <a:latin typeface="Calibri"/>
                <a:ea typeface="Calibri"/>
                <a:cs typeface="Traditional Arabic"/>
              </a:rPr>
              <a:t>أنواع المبتدأ</a:t>
            </a:r>
            <a:endParaRPr lang="he-IL" sz="2200" b="1" dirty="0">
              <a:solidFill>
                <a:schemeClr val="tx1"/>
              </a:solidFill>
            </a:endParaRPr>
          </a:p>
        </p:txBody>
      </p:sp>
      <p:sp>
        <p:nvSpPr>
          <p:cNvPr id="5" name="הסבר אליפטי 4"/>
          <p:cNvSpPr/>
          <p:nvPr/>
        </p:nvSpPr>
        <p:spPr>
          <a:xfrm>
            <a:off x="7238923" y="1412776"/>
            <a:ext cx="972108" cy="1296144"/>
          </a:xfrm>
          <a:prstGeom prst="wedgeEllipse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000" b="1" dirty="0" smtClean="0">
                <a:solidFill>
                  <a:schemeClr val="tx1"/>
                </a:solidFill>
                <a:effectLst/>
                <a:latin typeface="Calibri"/>
                <a:ea typeface="Calibri"/>
                <a:cs typeface="Traditional Arabic"/>
              </a:rPr>
              <a:t>اسم معرب</a:t>
            </a:r>
            <a:endParaRPr lang="he-IL" sz="2000" b="1" dirty="0">
              <a:solidFill>
                <a:schemeClr val="tx1"/>
              </a:solidFill>
            </a:endParaRPr>
          </a:p>
        </p:txBody>
      </p:sp>
      <p:sp>
        <p:nvSpPr>
          <p:cNvPr id="6" name="הסבר אליפטי 5"/>
          <p:cNvSpPr/>
          <p:nvPr/>
        </p:nvSpPr>
        <p:spPr>
          <a:xfrm>
            <a:off x="7320724" y="2996952"/>
            <a:ext cx="1008112" cy="1152128"/>
          </a:xfrm>
          <a:prstGeom prst="wedgeEllipse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1"/>
                </a:solidFill>
                <a:effectLst/>
                <a:latin typeface="Calibri"/>
                <a:ea typeface="Calibri"/>
                <a:cs typeface="Traditional Arabic"/>
              </a:rPr>
              <a:t>اسم مبنيّ</a:t>
            </a:r>
            <a:endParaRPr lang="he-IL" sz="2400" b="1" dirty="0">
              <a:solidFill>
                <a:schemeClr val="tx1"/>
              </a:solidFill>
            </a:endParaRPr>
          </a:p>
        </p:txBody>
      </p:sp>
      <p:sp>
        <p:nvSpPr>
          <p:cNvPr id="7" name="הסבר אליפטי 6"/>
          <p:cNvSpPr/>
          <p:nvPr/>
        </p:nvSpPr>
        <p:spPr>
          <a:xfrm>
            <a:off x="7238923" y="4365104"/>
            <a:ext cx="1306984" cy="1440160"/>
          </a:xfrm>
          <a:prstGeom prst="wedgeEllipse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chemeClr val="tx1"/>
                </a:solidFill>
                <a:effectLst/>
                <a:latin typeface="Calibri"/>
                <a:ea typeface="Calibri"/>
                <a:cs typeface="Traditional Arabic"/>
              </a:rPr>
              <a:t>مصدر مؤوّل</a:t>
            </a:r>
            <a:endParaRPr lang="he-IL" sz="2800" b="1" dirty="0">
              <a:solidFill>
                <a:schemeClr val="tx1"/>
              </a:solidFill>
            </a:endParaRPr>
          </a:p>
        </p:txBody>
      </p:sp>
      <p:sp>
        <p:nvSpPr>
          <p:cNvPr id="8" name="מלבן 7"/>
          <p:cNvSpPr/>
          <p:nvPr/>
        </p:nvSpPr>
        <p:spPr>
          <a:xfrm>
            <a:off x="3085099" y="1806932"/>
            <a:ext cx="4025461" cy="684803"/>
          </a:xfrm>
          <a:prstGeom prst="rect">
            <a:avLst/>
          </a:prstGeom>
        </p:spPr>
        <p:txBody>
          <a:bodyPr wrap="none">
            <a:spAutoFit/>
          </a:bodyPr>
          <a:lstStyle/>
          <a:p>
            <a:pPr algn="just">
              <a:lnSpc>
                <a:spcPct val="150000"/>
              </a:lnSpc>
            </a:pPr>
            <a:r>
              <a:rPr lang="ar-SA" dirty="0" smtClean="0">
                <a:effectLst/>
                <a:latin typeface="Calibri"/>
                <a:ea typeface="Calibri"/>
                <a:cs typeface="Traditional Arabic"/>
              </a:rPr>
              <a:t>مثل: </a:t>
            </a:r>
            <a:r>
              <a:rPr lang="ar-SA" sz="2800" b="1" dirty="0" smtClean="0">
                <a:solidFill>
                  <a:srgbClr val="FF0000"/>
                </a:solidFill>
                <a:effectLst/>
                <a:latin typeface="Calibri"/>
                <a:ea typeface="Calibri"/>
                <a:cs typeface="Traditional Arabic"/>
              </a:rPr>
              <a:t>الكتابُ قيّمُ المعلوماتِ؛ الجاني فارٌّ.</a:t>
            </a:r>
            <a:endParaRPr lang="en-US" sz="2800" b="1" dirty="0">
              <a:solidFill>
                <a:srgbClr val="FF0000"/>
              </a:solidFill>
              <a:effectLst/>
              <a:latin typeface="Calibri"/>
              <a:ea typeface="Calibri"/>
              <a:cs typeface="Arial"/>
            </a:endParaRPr>
          </a:p>
        </p:txBody>
      </p:sp>
      <p:sp>
        <p:nvSpPr>
          <p:cNvPr id="9" name="מלבן 8"/>
          <p:cNvSpPr/>
          <p:nvPr/>
        </p:nvSpPr>
        <p:spPr>
          <a:xfrm>
            <a:off x="3635896" y="3446016"/>
            <a:ext cx="3283906" cy="600164"/>
          </a:xfrm>
          <a:prstGeom prst="rect">
            <a:avLst/>
          </a:prstGeom>
        </p:spPr>
        <p:txBody>
          <a:bodyPr wrap="square">
            <a:spAutoFit/>
          </a:bodyPr>
          <a:lstStyle/>
          <a:p>
            <a:pPr algn="just">
              <a:lnSpc>
                <a:spcPct val="150000"/>
              </a:lnSpc>
            </a:pPr>
            <a:r>
              <a:rPr lang="ar-SA" dirty="0" smtClean="0">
                <a:effectLst/>
                <a:latin typeface="Calibri"/>
                <a:ea typeface="Calibri"/>
                <a:cs typeface="Traditional Arabic"/>
              </a:rPr>
              <a:t>مثل: </a:t>
            </a:r>
            <a:r>
              <a:rPr lang="ar-SA" sz="2400" b="1" dirty="0" smtClean="0">
                <a:solidFill>
                  <a:srgbClr val="FF0000"/>
                </a:solidFill>
                <a:effectLst/>
                <a:latin typeface="Calibri"/>
                <a:ea typeface="Calibri"/>
                <a:cs typeface="Traditional Arabic"/>
              </a:rPr>
              <a:t>هؤلاءِ فتيةٌ جادّونَ.</a:t>
            </a:r>
            <a:endParaRPr lang="en-US" sz="2400" b="1" dirty="0">
              <a:solidFill>
                <a:srgbClr val="FF0000"/>
              </a:solidFill>
              <a:effectLst/>
              <a:latin typeface="Calibri"/>
              <a:ea typeface="Calibri"/>
              <a:cs typeface="Arial"/>
            </a:endParaRPr>
          </a:p>
        </p:txBody>
      </p:sp>
      <p:sp>
        <p:nvSpPr>
          <p:cNvPr id="10" name="מלבן 9"/>
          <p:cNvSpPr/>
          <p:nvPr/>
        </p:nvSpPr>
        <p:spPr>
          <a:xfrm>
            <a:off x="3085099" y="4992605"/>
            <a:ext cx="3647141" cy="646331"/>
          </a:xfrm>
          <a:prstGeom prst="rect">
            <a:avLst/>
          </a:prstGeom>
        </p:spPr>
        <p:txBody>
          <a:bodyPr wrap="square">
            <a:spAutoFit/>
          </a:bodyPr>
          <a:lstStyle/>
          <a:p>
            <a:pPr algn="just">
              <a:lnSpc>
                <a:spcPct val="150000"/>
              </a:lnSpc>
            </a:pPr>
            <a:r>
              <a:rPr lang="ar-SA" dirty="0" smtClean="0">
                <a:effectLst/>
                <a:latin typeface="Calibri"/>
                <a:ea typeface="Calibri"/>
                <a:cs typeface="Traditional Arabic"/>
              </a:rPr>
              <a:t>مثل: </a:t>
            </a:r>
            <a:r>
              <a:rPr lang="ar-SA" sz="2400" b="1" dirty="0" smtClean="0">
                <a:solidFill>
                  <a:srgbClr val="FF0000"/>
                </a:solidFill>
                <a:effectLst/>
                <a:latin typeface="Calibri"/>
                <a:ea typeface="Calibri"/>
                <a:cs typeface="Traditional Arabic"/>
              </a:rPr>
              <a:t>"وأن تصوموا خيرٌ لكم".</a:t>
            </a:r>
            <a:endParaRPr lang="en-US" sz="2400" b="1" dirty="0">
              <a:solidFill>
                <a:srgbClr val="FF0000"/>
              </a:solidFill>
              <a:effectLst/>
              <a:latin typeface="Calibri"/>
              <a:ea typeface="Calibri"/>
              <a:cs typeface="Arial"/>
            </a:endParaRPr>
          </a:p>
        </p:txBody>
      </p:sp>
    </p:spTree>
    <p:extLst>
      <p:ext uri="{BB962C8B-B14F-4D97-AF65-F5344CB8AC3E}">
        <p14:creationId xmlns:p14="http://schemas.microsoft.com/office/powerpoint/2010/main" xmlns="" val="50556926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down)">
                                      <p:cBhvr>
                                        <p:cTn id="43" dur="580">
                                          <p:stCondLst>
                                            <p:cond delay="0"/>
                                          </p:stCondLst>
                                        </p:cTn>
                                        <p:tgtEl>
                                          <p:spTgt spid="6"/>
                                        </p:tgtEl>
                                      </p:cBhvr>
                                    </p:animEffect>
                                    <p:anim calcmode="lin" valueType="num">
                                      <p:cBhvr>
                                        <p:cTn id="4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gtEl>
                                      </p:cBhvr>
                                      <p:to x="100000" y="60000"/>
                                    </p:animScale>
                                    <p:animScale>
                                      <p:cBhvr>
                                        <p:cTn id="50" dur="166" decel="50000">
                                          <p:stCondLst>
                                            <p:cond delay="676"/>
                                          </p:stCondLst>
                                        </p:cTn>
                                        <p:tgtEl>
                                          <p:spTgt spid="6"/>
                                        </p:tgtEl>
                                      </p:cBhvr>
                                      <p:to x="100000" y="100000"/>
                                    </p:animScale>
                                    <p:animScale>
                                      <p:cBhvr>
                                        <p:cTn id="51" dur="26">
                                          <p:stCondLst>
                                            <p:cond delay="1312"/>
                                          </p:stCondLst>
                                        </p:cTn>
                                        <p:tgtEl>
                                          <p:spTgt spid="6"/>
                                        </p:tgtEl>
                                      </p:cBhvr>
                                      <p:to x="100000" y="80000"/>
                                    </p:animScale>
                                    <p:animScale>
                                      <p:cBhvr>
                                        <p:cTn id="52" dur="166" decel="50000">
                                          <p:stCondLst>
                                            <p:cond delay="1338"/>
                                          </p:stCondLst>
                                        </p:cTn>
                                        <p:tgtEl>
                                          <p:spTgt spid="6"/>
                                        </p:tgtEl>
                                      </p:cBhvr>
                                      <p:to x="100000" y="100000"/>
                                    </p:animScale>
                                    <p:animScale>
                                      <p:cBhvr>
                                        <p:cTn id="53" dur="26">
                                          <p:stCondLst>
                                            <p:cond delay="1642"/>
                                          </p:stCondLst>
                                        </p:cTn>
                                        <p:tgtEl>
                                          <p:spTgt spid="6"/>
                                        </p:tgtEl>
                                      </p:cBhvr>
                                      <p:to x="100000" y="90000"/>
                                    </p:animScale>
                                    <p:animScale>
                                      <p:cBhvr>
                                        <p:cTn id="54" dur="166" decel="50000">
                                          <p:stCondLst>
                                            <p:cond delay="1668"/>
                                          </p:stCondLst>
                                        </p:cTn>
                                        <p:tgtEl>
                                          <p:spTgt spid="6"/>
                                        </p:tgtEl>
                                      </p:cBhvr>
                                      <p:to x="100000" y="100000"/>
                                    </p:animScale>
                                    <p:animScale>
                                      <p:cBhvr>
                                        <p:cTn id="55" dur="26">
                                          <p:stCondLst>
                                            <p:cond delay="1808"/>
                                          </p:stCondLst>
                                        </p:cTn>
                                        <p:tgtEl>
                                          <p:spTgt spid="6"/>
                                        </p:tgtEl>
                                      </p:cBhvr>
                                      <p:to x="100000" y="95000"/>
                                    </p:animScale>
                                    <p:animScale>
                                      <p:cBhvr>
                                        <p:cTn id="56" dur="166" decel="50000">
                                          <p:stCondLst>
                                            <p:cond delay="1834"/>
                                          </p:stCondLst>
                                        </p:cTn>
                                        <p:tgtEl>
                                          <p:spTgt spid="6"/>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wipe(down)">
                                      <p:cBhvr>
                                        <p:cTn id="61" dur="580">
                                          <p:stCondLst>
                                            <p:cond delay="0"/>
                                          </p:stCondLst>
                                        </p:cTn>
                                        <p:tgtEl>
                                          <p:spTgt spid="7"/>
                                        </p:tgtEl>
                                      </p:cBhvr>
                                    </p:animEffect>
                                    <p:anim calcmode="lin" valueType="num">
                                      <p:cBhvr>
                                        <p:cTn id="6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7" dur="26">
                                          <p:stCondLst>
                                            <p:cond delay="650"/>
                                          </p:stCondLst>
                                        </p:cTn>
                                        <p:tgtEl>
                                          <p:spTgt spid="7"/>
                                        </p:tgtEl>
                                      </p:cBhvr>
                                      <p:to x="100000" y="60000"/>
                                    </p:animScale>
                                    <p:animScale>
                                      <p:cBhvr>
                                        <p:cTn id="68" dur="166" decel="50000">
                                          <p:stCondLst>
                                            <p:cond delay="676"/>
                                          </p:stCondLst>
                                        </p:cTn>
                                        <p:tgtEl>
                                          <p:spTgt spid="7"/>
                                        </p:tgtEl>
                                      </p:cBhvr>
                                      <p:to x="100000" y="100000"/>
                                    </p:animScale>
                                    <p:animScale>
                                      <p:cBhvr>
                                        <p:cTn id="69" dur="26">
                                          <p:stCondLst>
                                            <p:cond delay="1312"/>
                                          </p:stCondLst>
                                        </p:cTn>
                                        <p:tgtEl>
                                          <p:spTgt spid="7"/>
                                        </p:tgtEl>
                                      </p:cBhvr>
                                      <p:to x="100000" y="80000"/>
                                    </p:animScale>
                                    <p:animScale>
                                      <p:cBhvr>
                                        <p:cTn id="70" dur="166" decel="50000">
                                          <p:stCondLst>
                                            <p:cond delay="1338"/>
                                          </p:stCondLst>
                                        </p:cTn>
                                        <p:tgtEl>
                                          <p:spTgt spid="7"/>
                                        </p:tgtEl>
                                      </p:cBhvr>
                                      <p:to x="100000" y="100000"/>
                                    </p:animScale>
                                    <p:animScale>
                                      <p:cBhvr>
                                        <p:cTn id="71" dur="26">
                                          <p:stCondLst>
                                            <p:cond delay="1642"/>
                                          </p:stCondLst>
                                        </p:cTn>
                                        <p:tgtEl>
                                          <p:spTgt spid="7"/>
                                        </p:tgtEl>
                                      </p:cBhvr>
                                      <p:to x="100000" y="90000"/>
                                    </p:animScale>
                                    <p:animScale>
                                      <p:cBhvr>
                                        <p:cTn id="72" dur="166" decel="50000">
                                          <p:stCondLst>
                                            <p:cond delay="1668"/>
                                          </p:stCondLst>
                                        </p:cTn>
                                        <p:tgtEl>
                                          <p:spTgt spid="7"/>
                                        </p:tgtEl>
                                      </p:cBhvr>
                                      <p:to x="100000" y="100000"/>
                                    </p:animScale>
                                    <p:animScale>
                                      <p:cBhvr>
                                        <p:cTn id="73" dur="26">
                                          <p:stCondLst>
                                            <p:cond delay="1808"/>
                                          </p:stCondLst>
                                        </p:cTn>
                                        <p:tgtEl>
                                          <p:spTgt spid="7"/>
                                        </p:tgtEl>
                                      </p:cBhvr>
                                      <p:to x="100000" y="95000"/>
                                    </p:animScale>
                                    <p:animScale>
                                      <p:cBhvr>
                                        <p:cTn id="74"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971600" y="1628800"/>
            <a:ext cx="7128792" cy="3416320"/>
          </a:xfrm>
          <a:prstGeom prst="rect">
            <a:avLst/>
          </a:prstGeom>
        </p:spPr>
        <p:txBody>
          <a:bodyPr wrap="square">
            <a:spAutoFit/>
          </a:bodyPr>
          <a:lstStyle/>
          <a:p>
            <a:pPr algn="just">
              <a:lnSpc>
                <a:spcPct val="150000"/>
              </a:lnSpc>
            </a:pPr>
            <a:r>
              <a:rPr lang="ar-SA" dirty="0" smtClean="0">
                <a:effectLst/>
                <a:latin typeface="Calibri"/>
                <a:ea typeface="Calibri"/>
                <a:cs typeface="Traditional Arabic"/>
              </a:rPr>
              <a:t>* </a:t>
            </a:r>
            <a:r>
              <a:rPr lang="ar-SA" sz="2400" b="1" dirty="0" smtClean="0">
                <a:effectLst/>
                <a:latin typeface="Calibri"/>
                <a:ea typeface="Calibri"/>
                <a:cs typeface="Traditional Arabic"/>
              </a:rPr>
              <a:t>تعدّد الخبر: يمكن أن تتعدّد أخبار المبتدأ الواحد، مثل: </a:t>
            </a:r>
            <a:r>
              <a:rPr lang="ar-SA" sz="2400" b="1" dirty="0" smtClean="0">
                <a:solidFill>
                  <a:srgbClr val="FF0000"/>
                </a:solidFill>
                <a:effectLst/>
                <a:latin typeface="Calibri"/>
                <a:ea typeface="Calibri"/>
                <a:cs typeface="Traditional Arabic"/>
              </a:rPr>
              <a:t>اللهُ أحدٌ فردٌ صمدٌ.</a:t>
            </a:r>
            <a:endParaRPr lang="en-US" sz="2400" b="1" dirty="0" smtClean="0">
              <a:solidFill>
                <a:srgbClr val="FF0000"/>
              </a:solidFill>
              <a:effectLst/>
              <a:latin typeface="Calibri"/>
              <a:ea typeface="Calibri"/>
              <a:cs typeface="Arial"/>
            </a:endParaRPr>
          </a:p>
          <a:p>
            <a:pPr algn="just">
              <a:lnSpc>
                <a:spcPct val="150000"/>
              </a:lnSpc>
            </a:pPr>
            <a:r>
              <a:rPr lang="ar-SA" sz="2400" b="1" dirty="0" smtClean="0">
                <a:effectLst/>
                <a:latin typeface="Calibri"/>
                <a:ea typeface="Calibri"/>
                <a:cs typeface="Traditional Arabic"/>
              </a:rPr>
              <a:t> </a:t>
            </a:r>
            <a:endParaRPr lang="en-US" sz="2400" b="1" dirty="0" smtClean="0">
              <a:effectLst/>
              <a:latin typeface="Calibri"/>
              <a:ea typeface="Calibri"/>
              <a:cs typeface="Arial"/>
            </a:endParaRPr>
          </a:p>
          <a:p>
            <a:pPr marL="342900" indent="-342900" algn="just">
              <a:lnSpc>
                <a:spcPct val="150000"/>
              </a:lnSpc>
              <a:buFont typeface="Arial" charset="0"/>
              <a:buChar char="•"/>
            </a:pPr>
            <a:r>
              <a:rPr lang="ar-SA" sz="2400" b="1" dirty="0" smtClean="0">
                <a:effectLst/>
                <a:latin typeface="Calibri"/>
                <a:ea typeface="Calibri"/>
                <a:cs typeface="Traditional Arabic"/>
              </a:rPr>
              <a:t>يجوز تقديم الخبر على المبتدأ للتأكيد على معناه، مثل: </a:t>
            </a:r>
            <a:r>
              <a:rPr lang="ar-SA" sz="2400" b="1" dirty="0" smtClean="0">
                <a:solidFill>
                  <a:srgbClr val="FF0000"/>
                </a:solidFill>
                <a:effectLst/>
                <a:latin typeface="Calibri"/>
                <a:ea typeface="Calibri"/>
                <a:cs typeface="Traditional Arabic"/>
              </a:rPr>
              <a:t>ممنوعٌ التدخينُ.</a:t>
            </a:r>
          </a:p>
          <a:p>
            <a:pPr algn="just">
              <a:lnSpc>
                <a:spcPct val="150000"/>
              </a:lnSpc>
            </a:pPr>
            <a:endParaRPr lang="en-US" sz="2400" b="1" dirty="0" smtClean="0">
              <a:solidFill>
                <a:srgbClr val="FF0000"/>
              </a:solidFill>
              <a:effectLst/>
              <a:latin typeface="Calibri"/>
              <a:ea typeface="Calibri"/>
              <a:cs typeface="Arial"/>
            </a:endParaRPr>
          </a:p>
          <a:p>
            <a:pPr algn="just">
              <a:lnSpc>
                <a:spcPct val="150000"/>
              </a:lnSpc>
            </a:pPr>
            <a:r>
              <a:rPr lang="ar-SA" sz="2400" b="1" dirty="0" smtClean="0">
                <a:effectLst/>
                <a:latin typeface="Calibri"/>
                <a:ea typeface="Calibri"/>
                <a:cs typeface="Traditional Arabic"/>
              </a:rPr>
              <a:t>ومن حالات وجوب تقديم الخبر على المبتدأ إذا كان الخبر شبه جملة والمبتدأ نكرة، مثل</a:t>
            </a:r>
            <a:r>
              <a:rPr lang="ar-SA" sz="2400" b="1" dirty="0" smtClean="0">
                <a:solidFill>
                  <a:srgbClr val="FF0000"/>
                </a:solidFill>
                <a:effectLst/>
                <a:latin typeface="Calibri"/>
                <a:ea typeface="Calibri"/>
                <a:cs typeface="Traditional Arabic"/>
              </a:rPr>
              <a:t>: في الحديقة حارسانِ.</a:t>
            </a:r>
            <a:endParaRPr lang="en-US" sz="2400" b="1" dirty="0">
              <a:solidFill>
                <a:srgbClr val="FF0000"/>
              </a:solidFill>
              <a:effectLst/>
              <a:latin typeface="Calibri"/>
              <a:ea typeface="Calibri"/>
              <a:cs typeface="Arial"/>
            </a:endParaRPr>
          </a:p>
        </p:txBody>
      </p:sp>
    </p:spTree>
    <p:extLst>
      <p:ext uri="{BB962C8B-B14F-4D97-AF65-F5344CB8AC3E}">
        <p14:creationId xmlns:p14="http://schemas.microsoft.com/office/powerpoint/2010/main" xmlns="" val="119962998"/>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גל 3"/>
          <p:cNvSpPr/>
          <p:nvPr/>
        </p:nvSpPr>
        <p:spPr>
          <a:xfrm>
            <a:off x="3563888" y="1130760"/>
            <a:ext cx="2448272" cy="858079"/>
          </a:xfrm>
          <a:prstGeom prst="wav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chemeClr val="tx1"/>
                </a:solidFill>
                <a:effectLst/>
                <a:latin typeface="Calibri"/>
                <a:ea typeface="Calibri"/>
                <a:cs typeface="Traditional Arabic"/>
              </a:rPr>
              <a:t>أنواع الخبر</a:t>
            </a:r>
            <a:endParaRPr lang="he-IL" sz="3200" b="1" dirty="0">
              <a:solidFill>
                <a:schemeClr val="tx1"/>
              </a:solidFill>
            </a:endParaRPr>
          </a:p>
        </p:txBody>
      </p:sp>
      <p:sp>
        <p:nvSpPr>
          <p:cNvPr id="5" name="מלבן 4"/>
          <p:cNvSpPr/>
          <p:nvPr/>
        </p:nvSpPr>
        <p:spPr>
          <a:xfrm>
            <a:off x="827584" y="2136339"/>
            <a:ext cx="7344816" cy="2746906"/>
          </a:xfrm>
          <a:prstGeom prst="rect">
            <a:avLst/>
          </a:prstGeom>
        </p:spPr>
        <p:txBody>
          <a:bodyPr wrap="square">
            <a:spAutoFit/>
          </a:bodyPr>
          <a:lstStyle/>
          <a:p>
            <a:pPr algn="just">
              <a:lnSpc>
                <a:spcPct val="150000"/>
              </a:lnSpc>
            </a:pPr>
            <a:r>
              <a:rPr lang="ar-SA" dirty="0" smtClean="0">
                <a:effectLst/>
                <a:latin typeface="Calibri"/>
                <a:ea typeface="Calibri"/>
                <a:cs typeface="Traditional Arabic"/>
              </a:rPr>
              <a:t>- </a:t>
            </a:r>
            <a:r>
              <a:rPr lang="ar-SA" sz="2300" b="1" dirty="0" smtClean="0">
                <a:effectLst/>
                <a:latin typeface="Calibri"/>
                <a:ea typeface="Calibri"/>
                <a:cs typeface="Traditional Arabic"/>
              </a:rPr>
              <a:t>كلمة مفردَة، مثل: </a:t>
            </a:r>
            <a:r>
              <a:rPr lang="ar-SA" sz="2300" b="1" dirty="0" smtClean="0">
                <a:solidFill>
                  <a:srgbClr val="FF0000"/>
                </a:solidFill>
                <a:effectLst/>
                <a:latin typeface="Calibri"/>
                <a:ea typeface="Calibri"/>
                <a:cs typeface="Traditional Arabic"/>
              </a:rPr>
              <a:t>النافذةُ واسعةٌ.</a:t>
            </a:r>
            <a:endParaRPr lang="en-US" sz="2300" b="1" dirty="0" smtClean="0">
              <a:solidFill>
                <a:srgbClr val="FF0000"/>
              </a:solidFill>
              <a:effectLst/>
              <a:latin typeface="Calibri"/>
              <a:ea typeface="Calibri"/>
              <a:cs typeface="Arial"/>
            </a:endParaRPr>
          </a:p>
          <a:p>
            <a:pPr algn="just">
              <a:lnSpc>
                <a:spcPct val="150000"/>
              </a:lnSpc>
            </a:pPr>
            <a:r>
              <a:rPr lang="ar-SA" sz="2300" b="1" dirty="0" smtClean="0">
                <a:effectLst/>
                <a:latin typeface="Calibri"/>
                <a:ea typeface="Calibri"/>
                <a:cs typeface="Traditional Arabic"/>
              </a:rPr>
              <a:t>- جملة اسميّة مع عائد على المبتدأ، مثل: </a:t>
            </a:r>
            <a:r>
              <a:rPr lang="ar-SA" sz="2300" b="1" dirty="0" smtClean="0">
                <a:solidFill>
                  <a:srgbClr val="FF0000"/>
                </a:solidFill>
                <a:effectLst/>
                <a:latin typeface="Calibri"/>
                <a:ea typeface="Calibri"/>
                <a:cs typeface="Traditional Arabic"/>
              </a:rPr>
              <a:t>الوردةُ لونُها جميلٌ.</a:t>
            </a:r>
            <a:endParaRPr lang="en-US" sz="2300" b="1" dirty="0" smtClean="0">
              <a:solidFill>
                <a:srgbClr val="FF0000"/>
              </a:solidFill>
              <a:effectLst/>
              <a:latin typeface="Calibri"/>
              <a:ea typeface="Calibri"/>
              <a:cs typeface="Arial"/>
            </a:endParaRPr>
          </a:p>
          <a:p>
            <a:pPr algn="just">
              <a:lnSpc>
                <a:spcPct val="150000"/>
              </a:lnSpc>
            </a:pPr>
            <a:r>
              <a:rPr lang="ar-SA" sz="2300" b="1" dirty="0" smtClean="0">
                <a:effectLst/>
                <a:latin typeface="Calibri"/>
                <a:ea typeface="Calibri"/>
                <a:cs typeface="Traditional Arabic"/>
              </a:rPr>
              <a:t>- جملة فعليّة مع عائد على المبتدأ، مثل: </a:t>
            </a:r>
            <a:r>
              <a:rPr lang="ar-SA" sz="2300" b="1" dirty="0" smtClean="0">
                <a:solidFill>
                  <a:srgbClr val="FF0000"/>
                </a:solidFill>
                <a:effectLst/>
                <a:latin typeface="Calibri"/>
                <a:ea typeface="Calibri"/>
                <a:cs typeface="Traditional Arabic"/>
              </a:rPr>
              <a:t>عليٌّ حضرَ أخوهُ.</a:t>
            </a:r>
            <a:endParaRPr lang="en-US" sz="2300" b="1" dirty="0" smtClean="0">
              <a:solidFill>
                <a:srgbClr val="FF0000"/>
              </a:solidFill>
              <a:effectLst/>
              <a:latin typeface="Calibri"/>
              <a:ea typeface="Calibri"/>
              <a:cs typeface="Arial"/>
            </a:endParaRPr>
          </a:p>
          <a:p>
            <a:pPr algn="just">
              <a:lnSpc>
                <a:spcPct val="150000"/>
              </a:lnSpc>
            </a:pPr>
            <a:r>
              <a:rPr lang="ar-SA" sz="2300" b="1" dirty="0" smtClean="0">
                <a:effectLst/>
                <a:latin typeface="Calibri"/>
                <a:ea typeface="Calibri"/>
                <a:cs typeface="Traditional Arabic"/>
              </a:rPr>
              <a:t>- شبه جملة متعلّقة بالخبر الأصليّ المحذوف، مثل: </a:t>
            </a:r>
            <a:r>
              <a:rPr lang="ar-SA" sz="2300" b="1" dirty="0" smtClean="0">
                <a:solidFill>
                  <a:srgbClr val="FF0000"/>
                </a:solidFill>
                <a:effectLst/>
                <a:latin typeface="Calibri"/>
                <a:ea typeface="Calibri"/>
                <a:cs typeface="Traditional Arabic"/>
              </a:rPr>
              <a:t>المنزلُ أمامَ البحيرة؛ عليٌّ في الدارِ.</a:t>
            </a:r>
            <a:endParaRPr lang="en-US" sz="2300" b="1" dirty="0" smtClean="0">
              <a:solidFill>
                <a:srgbClr val="FF0000"/>
              </a:solidFill>
              <a:effectLst/>
              <a:latin typeface="Calibri"/>
              <a:ea typeface="Calibri"/>
              <a:cs typeface="Arial"/>
            </a:endParaRPr>
          </a:p>
          <a:p>
            <a:pPr algn="just">
              <a:lnSpc>
                <a:spcPct val="150000"/>
              </a:lnSpc>
            </a:pPr>
            <a:r>
              <a:rPr lang="ar-SA" sz="2300" b="1" dirty="0" smtClean="0">
                <a:effectLst/>
                <a:latin typeface="Calibri"/>
                <a:ea typeface="Calibri"/>
                <a:cs typeface="Traditional Arabic"/>
              </a:rPr>
              <a:t>- مصدر مؤوّل، مثل: </a:t>
            </a:r>
            <a:r>
              <a:rPr lang="ar-SA" sz="2300" b="1" dirty="0" smtClean="0">
                <a:solidFill>
                  <a:srgbClr val="FF0000"/>
                </a:solidFill>
                <a:effectLst/>
                <a:latin typeface="Calibri"/>
                <a:ea typeface="Calibri"/>
                <a:cs typeface="Traditional Arabic"/>
              </a:rPr>
              <a:t>المعروف أنّكَ شجاعٌ.</a:t>
            </a:r>
            <a:endParaRPr lang="en-US" sz="2300" b="1" dirty="0">
              <a:solidFill>
                <a:srgbClr val="FF0000"/>
              </a:solidFill>
              <a:effectLst/>
              <a:latin typeface="Calibri"/>
              <a:ea typeface="Calibri"/>
              <a:cs typeface="Arial"/>
            </a:endParaRPr>
          </a:p>
        </p:txBody>
      </p:sp>
    </p:spTree>
    <p:extLst>
      <p:ext uri="{BB962C8B-B14F-4D97-AF65-F5344CB8AC3E}">
        <p14:creationId xmlns:p14="http://schemas.microsoft.com/office/powerpoint/2010/main" xmlns="" val="826200144"/>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76F35C72BB6F5549A6D5A91AA2480FE3" ma:contentTypeVersion="0" ma:contentTypeDescription="צור מסמך חדש." ma:contentTypeScope="" ma:versionID="328a9cceb99b14573ee1e10fe18e377a">
  <xsd:schema xmlns:xsd="http://www.w3.org/2001/XMLSchema" xmlns:p="http://schemas.microsoft.com/office/2006/metadata/properties" targetNamespace="http://schemas.microsoft.com/office/2006/metadata/properties" ma:root="true" ma:fieldsID="a789c29d6512f3178acaa8edc98cd05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ma:readOnly="true"/>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C10D92-E3E3-4F7F-AB95-17BD75CE37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352198C-FA97-40AD-A02A-767317B72FBB}">
  <ds:schemaRefs>
    <ds:schemaRef ds:uri="http://schemas.microsoft.com/office/2006/metadata/properties"/>
  </ds:schemaRefs>
</ds:datastoreItem>
</file>

<file path=customXml/itemProps3.xml><?xml version="1.0" encoding="utf-8"?>
<ds:datastoreItem xmlns:ds="http://schemas.openxmlformats.org/officeDocument/2006/customXml" ds:itemID="{B41FBAA1-FDDB-44D1-8898-22E8BA2FEF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Aspect</Template>
  <TotalTime>90</TotalTime>
  <Words>373</Words>
  <Application>Microsoft Office PowerPoint</Application>
  <PresentationFormat>On-screen Show (4:3)</PresentationFormat>
  <Paragraphs>77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Aspect</vt:lpstr>
      <vt:lpstr>بسم الله الرحمن الرحيم</vt:lpstr>
      <vt:lpstr>Slide 2</vt:lpstr>
      <vt:lpstr>Unit:- 3rd             - الوحدة الثالثة Arabic Grammar النحو العربي-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Valued Customer</cp:lastModifiedBy>
  <cp:revision>20</cp:revision>
  <dcterms:created xsi:type="dcterms:W3CDTF">2016-02-05T17:19:05Z</dcterms:created>
  <dcterms:modified xsi:type="dcterms:W3CDTF">2019-05-09T13:12:07Z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0x01010076F35C72BB6F5549A6D5A91AA2480FE3</vt:lpwstr>
  </property>
</Properties>
</file>